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7" r:id="rId2"/>
    <p:sldId id="307" r:id="rId3"/>
    <p:sldId id="329" r:id="rId4"/>
    <p:sldId id="322" r:id="rId5"/>
    <p:sldId id="320" r:id="rId6"/>
    <p:sldId id="323" r:id="rId7"/>
    <p:sldId id="327" r:id="rId8"/>
    <p:sldId id="324" r:id="rId9"/>
    <p:sldId id="328" r:id="rId10"/>
    <p:sldId id="325" r:id="rId11"/>
    <p:sldId id="326" r:id="rId12"/>
    <p:sldId id="321" r:id="rId13"/>
    <p:sldId id="305" r:id="rId14"/>
    <p:sldId id="331" r:id="rId15"/>
    <p:sldId id="332" r:id="rId16"/>
    <p:sldId id="330" r:id="rId17"/>
    <p:sldId id="306" r:id="rId18"/>
    <p:sldId id="308" r:id="rId19"/>
    <p:sldId id="309" r:id="rId20"/>
    <p:sldId id="310" r:id="rId21"/>
    <p:sldId id="318" r:id="rId22"/>
    <p:sldId id="319" r:id="rId23"/>
    <p:sldId id="315" r:id="rId24"/>
    <p:sldId id="314" r:id="rId25"/>
    <p:sldId id="311" r:id="rId26"/>
    <p:sldId id="317" r:id="rId27"/>
    <p:sldId id="312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295"/>
    <p:restoredTop sz="91205"/>
  </p:normalViewPr>
  <p:slideViewPr>
    <p:cSldViewPr snapToGrid="0" snapToObjects="1">
      <p:cViewPr varScale="1">
        <p:scale>
          <a:sx n="128" d="100"/>
          <a:sy n="128" d="100"/>
        </p:scale>
        <p:origin x="184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93835E-4D50-D345-989C-804C847344BE}" type="datetimeFigureOut">
              <a:rPr lang="en-US" smtClean="0"/>
              <a:t>5/7/25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DA27A4-96F6-584C-ACDF-40B4EDF40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02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A27A4-96F6-584C-ACDF-40B4EDF403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030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5C8E-AC75-FC4B-BCA6-E40A4FD1E655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6C2-C450-B849-A126-E375230D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969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5C8E-AC75-FC4B-BCA6-E40A4FD1E655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6C2-C450-B849-A126-E375230D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266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5C8E-AC75-FC4B-BCA6-E40A4FD1E655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6C2-C450-B849-A126-E375230D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43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5C8E-AC75-FC4B-BCA6-E40A4FD1E655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6C2-C450-B849-A126-E375230D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45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5C8E-AC75-FC4B-BCA6-E40A4FD1E655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6C2-C450-B849-A126-E375230D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57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5C8E-AC75-FC4B-BCA6-E40A4FD1E655}" type="datetimeFigureOut">
              <a:rPr lang="en-US" smtClean="0"/>
              <a:t>5/7/25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6C2-C450-B849-A126-E375230D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6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5C8E-AC75-FC4B-BCA6-E40A4FD1E655}" type="datetimeFigureOut">
              <a:rPr lang="en-US" smtClean="0"/>
              <a:t>5/7/25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6C2-C450-B849-A126-E375230D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13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5C8E-AC75-FC4B-BCA6-E40A4FD1E655}" type="datetimeFigureOut">
              <a:rPr lang="en-US" smtClean="0"/>
              <a:t>5/7/25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6C2-C450-B849-A126-E375230D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176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5C8E-AC75-FC4B-BCA6-E40A4FD1E655}" type="datetimeFigureOut">
              <a:rPr lang="en-US" smtClean="0"/>
              <a:t>5/7/25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6C2-C450-B849-A126-E375230D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989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5C8E-AC75-FC4B-BCA6-E40A4FD1E655}" type="datetimeFigureOut">
              <a:rPr lang="en-US" smtClean="0"/>
              <a:t>5/7/25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6C2-C450-B849-A126-E375230D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65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5C8E-AC75-FC4B-BCA6-E40A4FD1E655}" type="datetimeFigureOut">
              <a:rPr lang="en-US" smtClean="0"/>
              <a:t>5/7/25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6C2-C450-B849-A126-E375230D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43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D5C8E-AC75-FC4B-BCA6-E40A4FD1E655}" type="datetimeFigureOut">
              <a:rPr lang="en-US" smtClean="0"/>
              <a:t>5/7/25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906C2-C450-B849-A126-E375230D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252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ounak.vyas@uzh.ch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Nicolas.naepflin@mls.uzh.ch" TargetMode="External"/><Relationship Id="rId5" Type="http://schemas.openxmlformats.org/officeDocument/2006/relationships/hyperlink" Target="david.patsch@mls.uzh.ch" TargetMode="External"/><Relationship Id="rId4" Type="http://schemas.openxmlformats.org/officeDocument/2006/relationships/hyperlink" Target="mailto:janko.tackmann@mls.uzh.ch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Bio334 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Phylogenetic reconstruction</a:t>
            </a:r>
            <a:br>
              <a:rPr lang="en-US" dirty="0"/>
            </a:br>
            <a:r>
              <a:rPr lang="en-US" dirty="0"/>
              <a:t>Part I: Distance-based methods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028700" y="4191000"/>
            <a:ext cx="7086600" cy="17526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Janko Tackmann, David Patsch &amp; Nicolas Näpflin</a:t>
            </a:r>
          </a:p>
          <a:p>
            <a:r>
              <a:rPr lang="en-US" dirty="0"/>
              <a:t>For questions, feel free to contact us on Slack or via: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4"/>
              </a:rPr>
              <a:t>janko.tackmann@mls.uzh.ch</a:t>
            </a:r>
            <a:endParaRPr lang="en-US" dirty="0"/>
          </a:p>
          <a:p>
            <a:r>
              <a:rPr lang="en-US" sz="3100" dirty="0">
                <a:hlinkClick r:id="rId5"/>
              </a:rPr>
              <a:t>david.patsch@mls.uzh.ch</a:t>
            </a:r>
            <a:r>
              <a:rPr lang="en-US" sz="3100" dirty="0"/>
              <a:t> </a:t>
            </a:r>
          </a:p>
          <a:p>
            <a:r>
              <a:rPr lang="en-US" dirty="0">
                <a:hlinkClick r:id="rId6"/>
              </a:rPr>
              <a:t>nicolas.naepflin@mls.uzh.ch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710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4740D-260F-B647-B94B-4125EC7E3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 –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1CDAC-B739-FE4F-809D-4F29DD93B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Nucleotides vs Amino acids</a:t>
            </a:r>
          </a:p>
        </p:txBody>
      </p:sp>
    </p:spTree>
    <p:extLst>
      <p:ext uri="{BB962C8B-B14F-4D97-AF65-F5344CB8AC3E}">
        <p14:creationId xmlns:p14="http://schemas.microsoft.com/office/powerpoint/2010/main" val="715266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4740D-260F-B647-B94B-4125EC7E3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 –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1CDAC-B739-FE4F-809D-4F29DD93B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Nucleotides vs Amino acids</a:t>
            </a:r>
          </a:p>
          <a:p>
            <a:pPr lvl="1"/>
            <a:r>
              <a:rPr lang="en-US" dirty="0"/>
              <a:t>Nucleotides</a:t>
            </a:r>
          </a:p>
          <a:p>
            <a:pPr lvl="2"/>
            <a:r>
              <a:rPr lang="en-US" dirty="0"/>
              <a:t>High resolution: small differences can be detected</a:t>
            </a:r>
          </a:p>
          <a:p>
            <a:pPr lvl="2"/>
            <a:r>
              <a:rPr lang="en-US" dirty="0"/>
              <a:t>More neutrally evolving regions: less biased similarity estimates</a:t>
            </a:r>
          </a:p>
          <a:p>
            <a:pPr lvl="2"/>
            <a:r>
              <a:rPr lang="en-US" dirty="0"/>
              <a:t>Distinction between synonymous and non-synonymous mutations</a:t>
            </a:r>
          </a:p>
        </p:txBody>
      </p:sp>
    </p:spTree>
    <p:extLst>
      <p:ext uri="{BB962C8B-B14F-4D97-AF65-F5344CB8AC3E}">
        <p14:creationId xmlns:p14="http://schemas.microsoft.com/office/powerpoint/2010/main" val="2684395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4740D-260F-B647-B94B-4125EC7E3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 –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1CDAC-B739-FE4F-809D-4F29DD93B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Nucleotides vs Amino acids</a:t>
            </a:r>
          </a:p>
          <a:p>
            <a:pPr lvl="1"/>
            <a:r>
              <a:rPr lang="en-US" dirty="0"/>
              <a:t>Nucleotides</a:t>
            </a:r>
          </a:p>
          <a:p>
            <a:pPr lvl="2"/>
            <a:r>
              <a:rPr lang="en-US" dirty="0"/>
              <a:t>High resolution: small differences can be detected</a:t>
            </a:r>
          </a:p>
          <a:p>
            <a:pPr lvl="2"/>
            <a:r>
              <a:rPr lang="en-US" dirty="0"/>
              <a:t>More neutrally evolving regions: less biased similarity estimates</a:t>
            </a:r>
          </a:p>
          <a:p>
            <a:pPr lvl="2"/>
            <a:r>
              <a:rPr lang="en-US" dirty="0"/>
              <a:t>Distinction between synonymous and non-synonymous mutations</a:t>
            </a:r>
          </a:p>
          <a:p>
            <a:pPr lvl="1"/>
            <a:r>
              <a:rPr lang="en-US" dirty="0"/>
              <a:t>Amino acids</a:t>
            </a:r>
          </a:p>
          <a:p>
            <a:pPr lvl="2"/>
            <a:r>
              <a:rPr lang="en-US" dirty="0"/>
              <a:t>Stable over longer evolutionary time frames, used to address questions on non-recent evolution</a:t>
            </a:r>
          </a:p>
        </p:txBody>
      </p:sp>
    </p:spTree>
    <p:extLst>
      <p:ext uri="{BB962C8B-B14F-4D97-AF65-F5344CB8AC3E}">
        <p14:creationId xmlns:p14="http://schemas.microsoft.com/office/powerpoint/2010/main" val="3196344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99538D1-6E5F-2343-98F8-91EAC20A5D38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Exercise 2 – Questions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91CA045-53BF-9EB2-3A1D-7D942917EB68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8046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Distance calculation:</a:t>
            </a:r>
          </a:p>
          <a:p>
            <a:endParaRPr lang="en-US" dirty="0"/>
          </a:p>
          <a:p>
            <a:pPr marL="719138" lvl="1" indent="-319088">
              <a:buFont typeface="+mj-lt"/>
              <a:buAutoNum type="arabicPeriod"/>
            </a:pPr>
            <a:r>
              <a:rPr lang="en-US" sz="2400" dirty="0"/>
              <a:t>Calculate Jaccard index J:</a:t>
            </a:r>
          </a:p>
          <a:p>
            <a:pPr marL="514350" indent="-514350">
              <a:buAutoNum type="arabicPeriod"/>
            </a:pPr>
            <a:endParaRPr lang="en-US" sz="2800" dirty="0"/>
          </a:p>
          <a:p>
            <a:pPr marL="514350" indent="-514350">
              <a:buAutoNum type="arabicPeriod"/>
            </a:pPr>
            <a:endParaRPr lang="en-US" sz="2800" dirty="0"/>
          </a:p>
          <a:p>
            <a:pPr marL="719138" lvl="1" indent="-319088">
              <a:buFont typeface="+mj-lt"/>
              <a:buAutoNum type="arabicPeriod" startAt="2"/>
            </a:pPr>
            <a:r>
              <a:rPr lang="en-US" sz="2400" dirty="0"/>
              <a:t>Calculate Jaccard distance:</a:t>
            </a:r>
          </a:p>
          <a:p>
            <a:pPr marL="0" indent="0">
              <a:buNone/>
            </a:pP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86C2A5-8BAE-28B0-857F-EAA6A7A197FF}"/>
                  </a:ext>
                </a:extLst>
              </p:cNvPr>
              <p:cNvSpPr txBox="1"/>
              <p:nvPr/>
            </p:nvSpPr>
            <p:spPr>
              <a:xfrm>
                <a:off x="3013560" y="3428141"/>
                <a:ext cx="3116879" cy="7807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m:rPr>
                          <m:nor/>
                        </m:rPr>
                        <a:rPr lang="de-CH" sz="2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CH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m:rPr>
                          <m:nor/>
                        </m:rPr>
                        <a:rPr lang="de-CH" sz="2400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CH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m:rPr>
                          <m:nor/>
                        </m:rPr>
                        <a:rPr lang="de-CH" sz="2400" b="0" i="0" smtClean="0">
                          <a:latin typeface="Cambria Math" panose="02040503050406030204" pitchFamily="18" charset="0"/>
                        </a:rPr>
                        <m:t>) =</m:t>
                      </m:r>
                      <m:f>
                        <m:fPr>
                          <m:ctrlPr>
                            <a:rPr lang="de-CH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de-C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de-CH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de-CH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de-C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de-CH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de-CH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den>
                      </m:f>
                      <m:r>
                        <m:rPr>
                          <m:nor/>
                        </m:rPr>
                        <a:rPr lang="de-CH" sz="2400" b="0" i="0" smtClean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de-CH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sz="2400" b="0" i="1" smtClean="0">
                              <a:latin typeface="Cambria Math" panose="02040503050406030204" pitchFamily="18" charset="0"/>
                            </a:rPr>
                            <m:t>46</m:t>
                          </m:r>
                        </m:num>
                        <m:den>
                          <m:r>
                            <a:rPr lang="de-CH" sz="2400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</m:den>
                      </m:f>
                      <m:r>
                        <m:rPr>
                          <m:nor/>
                        </m:rPr>
                        <a:rPr lang="de-CH" sz="24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CH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86C2A5-8BAE-28B0-857F-EAA6A7A19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3560" y="3428141"/>
                <a:ext cx="3116879" cy="780727"/>
              </a:xfrm>
              <a:prstGeom prst="rect">
                <a:avLst/>
              </a:prstGeom>
              <a:blipFill>
                <a:blip r:embed="rId2"/>
                <a:stretch>
                  <a:fillRect l="-3252" r="-4065" b="-1269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82B90DF-C774-0440-8A1D-DD49EAC2BE92}"/>
              </a:ext>
            </a:extLst>
          </p:cNvPr>
          <p:cNvSpPr txBox="1"/>
          <p:nvPr/>
        </p:nvSpPr>
        <p:spPr>
          <a:xfrm>
            <a:off x="207434" y="2130502"/>
            <a:ext cx="8729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GB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Protein_Q:GDRVG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RKFII WFSIL GTAPF ALWLP YAD-A DTTAI LVILI GFIIS SAFAS</a:t>
            </a:r>
          </a:p>
          <a:p>
            <a:pPr algn="ctr"/>
            <a:r>
              <a:rPr lang="en-GB" sz="16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Protein_A:GDRVG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RKFII WFSIL G</a:t>
            </a:r>
            <a:r>
              <a:rPr lang="en-GB" sz="1600" b="1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A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APF ALWLP YAD-A </a:t>
            </a:r>
            <a:r>
              <a:rPr lang="en-GB" sz="1600" b="1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Q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TTAI L</a:t>
            </a:r>
            <a:r>
              <a:rPr lang="en-GB" sz="1600" b="1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IV</a:t>
            </a:r>
            <a:r>
              <a:rPr lang="en-GB" sz="16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LI GFIIS SAFAS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84A62B9-8C88-2613-71B8-39370DAF6A71}"/>
                  </a:ext>
                </a:extLst>
              </p:cNvPr>
              <p:cNvSpPr txBox="1"/>
              <p:nvPr/>
            </p:nvSpPr>
            <p:spPr>
              <a:xfrm>
                <a:off x="1057448" y="4923450"/>
                <a:ext cx="7029104" cy="7690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de-CH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de-CH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CH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CH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de-CH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nor/>
                        </m:rPr>
                        <a:rPr lang="de-CH" sz="2400" b="0" i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CH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de-CH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CH" sz="24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m:rPr>
                          <m:nor/>
                        </m:rPr>
                        <a:rPr lang="de-CH" sz="2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CH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m:rPr>
                          <m:nor/>
                        </m:rPr>
                        <a:rPr lang="de-CH" sz="2400" b="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de-CH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m:rPr>
                          <m:nor/>
                        </m:rPr>
                        <a:rPr lang="de-CH" sz="2400" b="0" i="0" smtClean="0">
                          <a:latin typeface="Cambria Math" panose="02040503050406030204" pitchFamily="18" charset="0"/>
                        </a:rPr>
                        <m:t>) =1</m:t>
                      </m:r>
                      <m:r>
                        <a:rPr lang="de-CH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CH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de-C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de-CH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de-CH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de-C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de-CH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∪</m:t>
                              </m:r>
                              <m:r>
                                <a:rPr lang="de-CH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e>
                          </m:d>
                        </m:den>
                      </m:f>
                      <m:r>
                        <a:rPr lang="de-CH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CH" sz="2400" b="0" i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de-CH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CH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sz="2400" b="0" i="1" smtClean="0">
                              <a:latin typeface="Cambria Math" panose="02040503050406030204" pitchFamily="18" charset="0"/>
                            </a:rPr>
                            <m:t>46</m:t>
                          </m:r>
                        </m:num>
                        <m:den>
                          <m:r>
                            <a:rPr lang="de-CH" sz="2400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</m:den>
                      </m:f>
                      <m:r>
                        <m:rPr>
                          <m:nor/>
                        </m:rPr>
                        <a:rPr lang="de-CH" sz="2400" b="0" i="0" smtClean="0">
                          <a:latin typeface="Cambria Math" panose="02040503050406030204" pitchFamily="18" charset="0"/>
                        </a:rPr>
                        <m:t>= 0.08 </m:t>
                      </m:r>
                    </m:oMath>
                  </m:oMathPara>
                </a14:m>
                <a:endParaRPr lang="en-CH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84A62B9-8C88-2613-71B8-39370DAF6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448" y="4923450"/>
                <a:ext cx="7029104" cy="769057"/>
              </a:xfrm>
              <a:prstGeom prst="rect">
                <a:avLst/>
              </a:prstGeom>
              <a:blipFill>
                <a:blip r:embed="rId3"/>
                <a:stretch>
                  <a:fillRect l="-722" t="-1613" r="-1264" b="-1290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0128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99CEF-E027-01C8-547E-0268AEF82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E9F48F0-8024-D41D-AFCE-F184DB8C2F19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Exercise 2 – Questions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D4A977-0FCC-8405-3E50-5A876D9F9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085" y="1141729"/>
            <a:ext cx="5203826" cy="1372153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80CD84-ED77-64EF-68FA-75BC02BC511F}"/>
              </a:ext>
            </a:extLst>
          </p:cNvPr>
          <p:cNvSpPr txBox="1">
            <a:spLocks/>
          </p:cNvSpPr>
          <p:nvPr/>
        </p:nvSpPr>
        <p:spPr>
          <a:xfrm>
            <a:off x="457200" y="2383908"/>
            <a:ext cx="8229600" cy="83608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dirty="0"/>
              <a:t>Compute matrix D2: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800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CCA9E68-B067-DE1E-C3C8-C9C819FFD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843643"/>
              </p:ext>
            </p:extLst>
          </p:nvPr>
        </p:nvGraphicFramePr>
        <p:xfrm>
          <a:off x="3248326" y="2993666"/>
          <a:ext cx="2325160" cy="144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5032">
                  <a:extLst>
                    <a:ext uri="{9D8B030D-6E8A-4147-A177-3AD203B41FA5}">
                      <a16:colId xmlns:a16="http://schemas.microsoft.com/office/drawing/2014/main" val="4020428312"/>
                    </a:ext>
                  </a:extLst>
                </a:gridCol>
                <a:gridCol w="465032">
                  <a:extLst>
                    <a:ext uri="{9D8B030D-6E8A-4147-A177-3AD203B41FA5}">
                      <a16:colId xmlns:a16="http://schemas.microsoft.com/office/drawing/2014/main" val="17814996"/>
                    </a:ext>
                  </a:extLst>
                </a:gridCol>
                <a:gridCol w="465032">
                  <a:extLst>
                    <a:ext uri="{9D8B030D-6E8A-4147-A177-3AD203B41FA5}">
                      <a16:colId xmlns:a16="http://schemas.microsoft.com/office/drawing/2014/main" val="2820530471"/>
                    </a:ext>
                  </a:extLst>
                </a:gridCol>
                <a:gridCol w="465032">
                  <a:extLst>
                    <a:ext uri="{9D8B030D-6E8A-4147-A177-3AD203B41FA5}">
                      <a16:colId xmlns:a16="http://schemas.microsoft.com/office/drawing/2014/main" val="2605215220"/>
                    </a:ext>
                  </a:extLst>
                </a:gridCol>
                <a:gridCol w="465032">
                  <a:extLst>
                    <a:ext uri="{9D8B030D-6E8A-4147-A177-3AD203B41FA5}">
                      <a16:colId xmlns:a16="http://schemas.microsoft.com/office/drawing/2014/main" val="267698307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en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200" b="1" dirty="0"/>
                        <a:t>QA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200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11022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CH" sz="1200" b="1" dirty="0"/>
                        <a:t>QA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862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CH" sz="1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200" dirty="0"/>
                        <a:t>0.32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200" dirty="0"/>
                        <a:t>0.26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01291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CH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200" dirty="0"/>
                        <a:t>0.32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200" dirty="0"/>
                        <a:t>0.22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6918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CH" sz="12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200" dirty="0"/>
                        <a:t>0.26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200" dirty="0"/>
                        <a:t>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465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815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4E20E-8D14-65BE-3EC1-519C6F976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744A699-B57C-B08B-ED78-9EF09E1CCCC9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Exercise 2 – Questions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AD57D4C-51F0-8F58-AA6E-3AC46DE0985C}"/>
              </a:ext>
            </a:extLst>
          </p:cNvPr>
          <p:cNvSpPr txBox="1">
            <a:spLocks/>
          </p:cNvSpPr>
          <p:nvPr/>
        </p:nvSpPr>
        <p:spPr>
          <a:xfrm>
            <a:off x="457200" y="2383908"/>
            <a:ext cx="8229600" cy="83608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dirty="0"/>
              <a:t>Compute matrix D2: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F3D037-F5A3-ED2E-97B3-A669BBEAD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085" y="967555"/>
            <a:ext cx="5203826" cy="1372153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848E3EC-7922-AC6B-2FBC-FD3D2B1A7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882799"/>
              </p:ext>
            </p:extLst>
          </p:nvPr>
        </p:nvGraphicFramePr>
        <p:xfrm>
          <a:off x="3248326" y="2993666"/>
          <a:ext cx="2325160" cy="144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5032">
                  <a:extLst>
                    <a:ext uri="{9D8B030D-6E8A-4147-A177-3AD203B41FA5}">
                      <a16:colId xmlns:a16="http://schemas.microsoft.com/office/drawing/2014/main" val="4020428312"/>
                    </a:ext>
                  </a:extLst>
                </a:gridCol>
                <a:gridCol w="465032">
                  <a:extLst>
                    <a:ext uri="{9D8B030D-6E8A-4147-A177-3AD203B41FA5}">
                      <a16:colId xmlns:a16="http://schemas.microsoft.com/office/drawing/2014/main" val="17814996"/>
                    </a:ext>
                  </a:extLst>
                </a:gridCol>
                <a:gridCol w="465032">
                  <a:extLst>
                    <a:ext uri="{9D8B030D-6E8A-4147-A177-3AD203B41FA5}">
                      <a16:colId xmlns:a16="http://schemas.microsoft.com/office/drawing/2014/main" val="2820530471"/>
                    </a:ext>
                  </a:extLst>
                </a:gridCol>
                <a:gridCol w="465032">
                  <a:extLst>
                    <a:ext uri="{9D8B030D-6E8A-4147-A177-3AD203B41FA5}">
                      <a16:colId xmlns:a16="http://schemas.microsoft.com/office/drawing/2014/main" val="2605215220"/>
                    </a:ext>
                  </a:extLst>
                </a:gridCol>
                <a:gridCol w="465032">
                  <a:extLst>
                    <a:ext uri="{9D8B030D-6E8A-4147-A177-3AD203B41FA5}">
                      <a16:colId xmlns:a16="http://schemas.microsoft.com/office/drawing/2014/main" val="267698307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endParaRPr lang="en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200" b="1" dirty="0"/>
                        <a:t>QA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200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11022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CH" sz="1200" b="1" dirty="0"/>
                        <a:t>QA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sz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8621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CH" sz="1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200" dirty="0"/>
                        <a:t>0.32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200" dirty="0"/>
                        <a:t>0.26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01291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CH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200" dirty="0"/>
                        <a:t>0.32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200" dirty="0"/>
                        <a:t>0.22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69183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r>
                        <a:rPr lang="en-CH" sz="12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200" dirty="0"/>
                        <a:t>0.26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200" dirty="0"/>
                        <a:t>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H" sz="1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646591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A76EED-BF2B-3334-1647-AA052276E7E0}"/>
                  </a:ext>
                </a:extLst>
              </p:cNvPr>
              <p:cNvSpPr txBox="1"/>
              <p:nvPr/>
            </p:nvSpPr>
            <p:spPr>
              <a:xfrm>
                <a:off x="1035389" y="5577400"/>
                <a:ext cx="7073218" cy="7250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de-CH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de-CH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400" b="0" i="1" smtClean="0">
                              <a:latin typeface="Cambria Math" panose="02040503050406030204" pitchFamily="18" charset="0"/>
                            </a:rPr>
                            <m:t>𝑄𝐴</m:t>
                          </m:r>
                          <m:r>
                            <a:rPr lang="de-CH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CH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de-CH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de-CH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de-CH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24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de-CH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CH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  <m:r>
                            <a:rPr lang="de-CH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de-CH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CH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de-CH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de-C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de-CH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CH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num>
                        <m:den>
                          <m:r>
                            <a:rPr lang="de-CH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e-CH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sz="2400" b="0" i="1" smtClean="0">
                              <a:latin typeface="Cambria Math" panose="02040503050406030204" pitchFamily="18" charset="0"/>
                            </a:rPr>
                            <m:t>0.36+0.34</m:t>
                          </m:r>
                        </m:num>
                        <m:den>
                          <m:r>
                            <a:rPr lang="de-CH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e-CH" sz="2400" b="0" i="1" smtClean="0">
                          <a:latin typeface="Cambria Math" panose="02040503050406030204" pitchFamily="18" charset="0"/>
                        </a:rPr>
                        <m:t>=0.35</m:t>
                      </m:r>
                    </m:oMath>
                  </m:oMathPara>
                </a14:m>
                <a:endParaRPr lang="en-CH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FA76EED-BF2B-3334-1647-AA052276E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389" y="5577400"/>
                <a:ext cx="7073218" cy="725007"/>
              </a:xfrm>
              <a:prstGeom prst="rect">
                <a:avLst/>
              </a:prstGeom>
              <a:blipFill>
                <a:blip r:embed="rId3"/>
                <a:stretch>
                  <a:fillRect l="-538" t="-1724" r="-538" b="-1206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7EE67AF-ABD3-EECE-9DDD-FF0DB276BFBB}"/>
              </a:ext>
            </a:extLst>
          </p:cNvPr>
          <p:cNvSpPr txBox="1">
            <a:spLocks/>
          </p:cNvSpPr>
          <p:nvPr/>
        </p:nvSpPr>
        <p:spPr>
          <a:xfrm>
            <a:off x="457198" y="4486603"/>
            <a:ext cx="8229600" cy="90400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for distance between </a:t>
            </a:r>
            <a:r>
              <a:rPr lang="en-US" b="1" dirty="0"/>
              <a:t>QA </a:t>
            </a:r>
            <a:r>
              <a:rPr lang="en-US" dirty="0"/>
              <a:t> and C:</a:t>
            </a:r>
          </a:p>
          <a:p>
            <a:pPr lvl="2">
              <a:buFont typeface="Wingdings" pitchFamily="2" charset="2"/>
              <a:buChar char="Ø"/>
            </a:pPr>
            <a:r>
              <a:rPr lang="en-US" sz="2800" dirty="0"/>
              <a:t>mean between all node distances of QA and C:</a:t>
            </a:r>
          </a:p>
        </p:txBody>
      </p:sp>
    </p:spTree>
    <p:extLst>
      <p:ext uri="{BB962C8B-B14F-4D97-AF65-F5344CB8AC3E}">
        <p14:creationId xmlns:p14="http://schemas.microsoft.com/office/powerpoint/2010/main" val="2620086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C2220-972D-93F9-7D2D-431D93DF2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16C812E-95D7-B4E3-B7AA-6390FEBF86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744009"/>
              </p:ext>
            </p:extLst>
          </p:nvPr>
        </p:nvGraphicFramePr>
        <p:xfrm>
          <a:off x="1228172" y="1297884"/>
          <a:ext cx="6687655" cy="5352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616700" imgH="5295900" progId="Excel.Sheet.8">
                  <p:embed/>
                </p:oleObj>
              </mc:Choice>
              <mc:Fallback>
                <p:oleObj name="Worksheet" r:id="rId2" imgW="6616700" imgH="5295900" progId="Excel.Sheet.8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842633D1-25DB-7C47-91B0-7A5E48579E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28172" y="1297884"/>
                        <a:ext cx="6687655" cy="5352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CC536AE7-AE90-77C9-50E1-F1D5351ECBF9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Exercise 2 – Questions</a:t>
            </a:r>
          </a:p>
        </p:txBody>
      </p:sp>
    </p:spTree>
    <p:extLst>
      <p:ext uri="{BB962C8B-B14F-4D97-AF65-F5344CB8AC3E}">
        <p14:creationId xmlns:p14="http://schemas.microsoft.com/office/powerpoint/2010/main" val="158251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A5F767-9EF7-D4AB-2E93-0B7EBB0F8D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062" t="16483" r="9085" b="16703"/>
          <a:stretch/>
        </p:blipFill>
        <p:spPr>
          <a:xfrm>
            <a:off x="1453888" y="820083"/>
            <a:ext cx="6236224" cy="521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129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48BC0E-6A0D-724F-B35B-DB5144A26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298" y="1208255"/>
            <a:ext cx="6499404" cy="554472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95A1710-F959-1141-BE6D-79B0058A18E7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Exercise 3 – Questions</a:t>
            </a:r>
          </a:p>
        </p:txBody>
      </p:sp>
    </p:spTree>
    <p:extLst>
      <p:ext uri="{BB962C8B-B14F-4D97-AF65-F5344CB8AC3E}">
        <p14:creationId xmlns:p14="http://schemas.microsoft.com/office/powerpoint/2010/main" val="942370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48BC0E-6A0D-724F-B35B-DB5144A26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45" y="150312"/>
            <a:ext cx="7708434" cy="657616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2508BF1-FA49-6C4B-BB62-BDB9E0C21031}"/>
              </a:ext>
            </a:extLst>
          </p:cNvPr>
          <p:cNvSpPr/>
          <p:nvPr/>
        </p:nvSpPr>
        <p:spPr>
          <a:xfrm>
            <a:off x="2304789" y="150312"/>
            <a:ext cx="6450904" cy="1252603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C4D940-4F31-F24A-A2C5-5B9449AEBF8E}"/>
              </a:ext>
            </a:extLst>
          </p:cNvPr>
          <p:cNvSpPr/>
          <p:nvPr/>
        </p:nvSpPr>
        <p:spPr>
          <a:xfrm>
            <a:off x="2304789" y="1605418"/>
            <a:ext cx="6450904" cy="335488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BC8B24-9F35-8A4A-A91E-F0AA78DBFCED}"/>
              </a:ext>
            </a:extLst>
          </p:cNvPr>
          <p:cNvSpPr/>
          <p:nvPr/>
        </p:nvSpPr>
        <p:spPr>
          <a:xfrm>
            <a:off x="2304789" y="5137758"/>
            <a:ext cx="6450904" cy="1601244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830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4740D-260F-B647-B94B-4125EC7E3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1CDAC-B739-FE4F-809D-4F29DD93B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494" y="1600200"/>
            <a:ext cx="9178724" cy="4525963"/>
          </a:xfrm>
        </p:spPr>
        <p:txBody>
          <a:bodyPr/>
          <a:lstStyle/>
          <a:p>
            <a:r>
              <a:rPr lang="en-US" dirty="0"/>
              <a:t>Exercises: </a:t>
            </a:r>
            <a:r>
              <a:rPr lang="en-US" dirty="0">
                <a:latin typeface="Courier" pitchFamily="2" charset="0"/>
              </a:rPr>
              <a:t>Bio334/04_njtrees/exercises</a:t>
            </a:r>
          </a:p>
          <a:p>
            <a:r>
              <a:rPr lang="en-US" dirty="0"/>
              <a:t>If you haven’t cloned the repository yet:</a:t>
            </a:r>
          </a:p>
          <a:p>
            <a:pPr lvl="1"/>
            <a:r>
              <a:rPr lang="en-US" sz="2400" dirty="0"/>
              <a:t>Open the terminal, `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cd</a:t>
            </a:r>
            <a:r>
              <a:rPr lang="en-US" sz="2400" dirty="0"/>
              <a:t>` to a directory of your choice, then type `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git clone https://github.com/meringlab/Bio334</a:t>
            </a:r>
            <a:r>
              <a:rPr lang="en-US" sz="2400" dirty="0"/>
              <a:t>`</a:t>
            </a:r>
          </a:p>
          <a:p>
            <a:r>
              <a:rPr lang="en-US" dirty="0"/>
              <a:t>If you cloned it yesterday:</a:t>
            </a:r>
          </a:p>
          <a:p>
            <a:pPr lvl="1"/>
            <a:r>
              <a:rPr lang="en-US" dirty="0"/>
              <a:t>make sure to type `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Courier" pitchFamily="2" charset="0"/>
              </a:rPr>
              <a:t>git pull</a:t>
            </a:r>
            <a:r>
              <a:rPr lang="en-US" dirty="0"/>
              <a:t>` within the Bio334 folder to get the latest updates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37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48BC0E-6A0D-724F-B35B-DB5144A26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45" y="150312"/>
            <a:ext cx="7708434" cy="6576164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51A19E1-6854-D14B-A9B6-EF480C96F923}"/>
              </a:ext>
            </a:extLst>
          </p:cNvPr>
          <p:cNvCxnSpPr/>
          <p:nvPr/>
        </p:nvCxnSpPr>
        <p:spPr>
          <a:xfrm>
            <a:off x="2931090" y="6375748"/>
            <a:ext cx="2956143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4B5208-A07D-7046-AAD3-6C95FBCCFFF9}"/>
              </a:ext>
            </a:extLst>
          </p:cNvPr>
          <p:cNvCxnSpPr/>
          <p:nvPr/>
        </p:nvCxnSpPr>
        <p:spPr>
          <a:xfrm>
            <a:off x="2931090" y="5951951"/>
            <a:ext cx="2956143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5C78F8-9DB8-734D-980E-E73F14638153}"/>
              </a:ext>
            </a:extLst>
          </p:cNvPr>
          <p:cNvCxnSpPr>
            <a:cxnSpLocks/>
          </p:cNvCxnSpPr>
          <p:nvPr/>
        </p:nvCxnSpPr>
        <p:spPr>
          <a:xfrm>
            <a:off x="2755726" y="5425858"/>
            <a:ext cx="3131507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C4A30A2-0EB5-7E4D-87A4-6FAC68DCD1F2}"/>
              </a:ext>
            </a:extLst>
          </p:cNvPr>
          <p:cNvSpPr/>
          <p:nvPr/>
        </p:nvSpPr>
        <p:spPr>
          <a:xfrm>
            <a:off x="2304789" y="5137758"/>
            <a:ext cx="6450904" cy="1601244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88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E682B8-1979-1143-9494-2BBD516B0DA5}"/>
              </a:ext>
            </a:extLst>
          </p:cNvPr>
          <p:cNvSpPr txBox="1"/>
          <p:nvPr/>
        </p:nvSpPr>
        <p:spPr>
          <a:xfrm>
            <a:off x="2054268" y="3269293"/>
            <a:ext cx="5403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Fusobacterium </a:t>
            </a:r>
            <a:r>
              <a:rPr lang="en-US" b="1" dirty="0" err="1"/>
              <a:t>necrophorum</a:t>
            </a:r>
            <a:r>
              <a:rPr lang="en-US" b="1" dirty="0"/>
              <a:t> subsp. </a:t>
            </a:r>
            <a:r>
              <a:rPr lang="en-US" b="1" dirty="0" err="1"/>
              <a:t>funduliforme</a:t>
            </a:r>
            <a:r>
              <a:rPr lang="en-US" b="1" dirty="0"/>
              <a:t> B35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784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E682B8-1979-1143-9494-2BBD516B0DA5}"/>
              </a:ext>
            </a:extLst>
          </p:cNvPr>
          <p:cNvSpPr txBox="1"/>
          <p:nvPr/>
        </p:nvSpPr>
        <p:spPr>
          <a:xfrm>
            <a:off x="1102290" y="3294345"/>
            <a:ext cx="1603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Fusobacterium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908308-E3CD-DB44-8E9F-8204E474949F}"/>
              </a:ext>
            </a:extLst>
          </p:cNvPr>
          <p:cNvSpPr txBox="1"/>
          <p:nvPr/>
        </p:nvSpPr>
        <p:spPr>
          <a:xfrm>
            <a:off x="3238762" y="3732121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Species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CA99DE-600D-E845-847D-B0A619627517}"/>
              </a:ext>
            </a:extLst>
          </p:cNvPr>
          <p:cNvSpPr txBox="1"/>
          <p:nvPr/>
        </p:nvSpPr>
        <p:spPr>
          <a:xfrm>
            <a:off x="1405002" y="3732121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Genus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4DA8D9-90FC-6644-B0E0-286E55321934}"/>
              </a:ext>
            </a:extLst>
          </p:cNvPr>
          <p:cNvSpPr txBox="1"/>
          <p:nvPr/>
        </p:nvSpPr>
        <p:spPr>
          <a:xfrm>
            <a:off x="5228955" y="3732121"/>
            <a:ext cx="1215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Subspecies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E76C1E-C34C-D64A-93BE-DB5F45BB21DD}"/>
              </a:ext>
            </a:extLst>
          </p:cNvPr>
          <p:cNvSpPr txBox="1"/>
          <p:nvPr/>
        </p:nvSpPr>
        <p:spPr>
          <a:xfrm>
            <a:off x="7265791" y="3731486"/>
            <a:ext cx="1205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Type strain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9431F9-D78B-9B45-A5CD-28C0E65A4534}"/>
              </a:ext>
            </a:extLst>
          </p:cNvPr>
          <p:cNvSpPr txBox="1"/>
          <p:nvPr/>
        </p:nvSpPr>
        <p:spPr>
          <a:xfrm>
            <a:off x="2954616" y="3294345"/>
            <a:ext cx="1485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necrophorum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2A52B8-FC49-A845-8832-A9BAE2DBD175}"/>
              </a:ext>
            </a:extLst>
          </p:cNvPr>
          <p:cNvSpPr txBox="1"/>
          <p:nvPr/>
        </p:nvSpPr>
        <p:spPr>
          <a:xfrm>
            <a:off x="4688320" y="3294344"/>
            <a:ext cx="2161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subsp. </a:t>
            </a:r>
            <a:r>
              <a:rPr lang="en-US" b="1" dirty="0" err="1"/>
              <a:t>funduliforme</a:t>
            </a:r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C4CD6E-7470-2D40-AD70-32EFB2C6A645}"/>
              </a:ext>
            </a:extLst>
          </p:cNvPr>
          <p:cNvSpPr txBox="1"/>
          <p:nvPr/>
        </p:nvSpPr>
        <p:spPr>
          <a:xfrm>
            <a:off x="7551251" y="3294344"/>
            <a:ext cx="601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B35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966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9C0403-CD3D-7E4A-8E02-0F372D5AB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86" y="1419314"/>
            <a:ext cx="8858274" cy="39413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ED2E341-3416-3446-9EAC-9FB26A75381C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Exercise 4 – Questions</a:t>
            </a:r>
          </a:p>
        </p:txBody>
      </p:sp>
    </p:spTree>
    <p:extLst>
      <p:ext uri="{BB962C8B-B14F-4D97-AF65-F5344CB8AC3E}">
        <p14:creationId xmlns:p14="http://schemas.microsoft.com/office/powerpoint/2010/main" val="4054798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9C0403-CD3D-7E4A-8E02-0F372D5AB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86" y="1457414"/>
            <a:ext cx="8858274" cy="39413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7C0394A-8EE4-4746-92C0-409912B409D0}"/>
              </a:ext>
            </a:extLst>
          </p:cNvPr>
          <p:cNvSpPr/>
          <p:nvPr/>
        </p:nvSpPr>
        <p:spPr>
          <a:xfrm>
            <a:off x="914400" y="1553228"/>
            <a:ext cx="3206663" cy="776614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7C3C54-92D6-5147-B9DC-23058D839757}"/>
              </a:ext>
            </a:extLst>
          </p:cNvPr>
          <p:cNvSpPr/>
          <p:nvPr/>
        </p:nvSpPr>
        <p:spPr>
          <a:xfrm>
            <a:off x="914399" y="2388077"/>
            <a:ext cx="3206663" cy="179561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1B5A6F-3122-4742-BA87-E20D1B9FB099}"/>
              </a:ext>
            </a:extLst>
          </p:cNvPr>
          <p:cNvSpPr/>
          <p:nvPr/>
        </p:nvSpPr>
        <p:spPr>
          <a:xfrm>
            <a:off x="914398" y="4256651"/>
            <a:ext cx="3206663" cy="85770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8D0F48-29C8-EE40-A662-CCE1415D32CA}"/>
              </a:ext>
            </a:extLst>
          </p:cNvPr>
          <p:cNvSpPr/>
          <p:nvPr/>
        </p:nvSpPr>
        <p:spPr>
          <a:xfrm>
            <a:off x="5789397" y="1457413"/>
            <a:ext cx="3206663" cy="96824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329950-3575-3C4D-A571-AB8F6B5CE64F}"/>
              </a:ext>
            </a:extLst>
          </p:cNvPr>
          <p:cNvSpPr/>
          <p:nvPr/>
        </p:nvSpPr>
        <p:spPr>
          <a:xfrm>
            <a:off x="5789397" y="2521796"/>
            <a:ext cx="3206663" cy="287692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767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9C0403-CD3D-7E4A-8E02-0F372D5AB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86" y="1457414"/>
            <a:ext cx="8858274" cy="39413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7C0394A-8EE4-4746-92C0-409912B409D0}"/>
              </a:ext>
            </a:extLst>
          </p:cNvPr>
          <p:cNvSpPr/>
          <p:nvPr/>
        </p:nvSpPr>
        <p:spPr>
          <a:xfrm>
            <a:off x="914400" y="1553228"/>
            <a:ext cx="3206663" cy="776614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7C3C54-92D6-5147-B9DC-23058D839757}"/>
              </a:ext>
            </a:extLst>
          </p:cNvPr>
          <p:cNvSpPr/>
          <p:nvPr/>
        </p:nvSpPr>
        <p:spPr>
          <a:xfrm>
            <a:off x="914399" y="2388077"/>
            <a:ext cx="3206663" cy="179561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1B5A6F-3122-4742-BA87-E20D1B9FB099}"/>
              </a:ext>
            </a:extLst>
          </p:cNvPr>
          <p:cNvSpPr/>
          <p:nvPr/>
        </p:nvSpPr>
        <p:spPr>
          <a:xfrm>
            <a:off x="914398" y="4256651"/>
            <a:ext cx="3206663" cy="85770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8D0F48-29C8-EE40-A662-CCE1415D32CA}"/>
              </a:ext>
            </a:extLst>
          </p:cNvPr>
          <p:cNvSpPr/>
          <p:nvPr/>
        </p:nvSpPr>
        <p:spPr>
          <a:xfrm>
            <a:off x="5789397" y="1457413"/>
            <a:ext cx="3206663" cy="96824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329950-3575-3C4D-A571-AB8F6B5CE64F}"/>
              </a:ext>
            </a:extLst>
          </p:cNvPr>
          <p:cNvSpPr/>
          <p:nvPr/>
        </p:nvSpPr>
        <p:spPr>
          <a:xfrm>
            <a:off x="5789397" y="2521796"/>
            <a:ext cx="3206663" cy="287692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FA874F-73DD-5D4C-877D-AD45F1AB11FE}"/>
              </a:ext>
            </a:extLst>
          </p:cNvPr>
          <p:cNvSpPr/>
          <p:nvPr/>
        </p:nvSpPr>
        <p:spPr>
          <a:xfrm>
            <a:off x="6090021" y="2568165"/>
            <a:ext cx="2803459" cy="8764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752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2907B1-E758-AB4C-9F8E-4AAC5EDB1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403" y="0"/>
            <a:ext cx="59991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53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9F32D7-CC38-6049-B07B-161761FB0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3595"/>
            <a:ext cx="5045205" cy="64200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01A5B1-10B0-F546-907C-8000B93847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9920" b="8005"/>
          <a:stretch/>
        </p:blipFill>
        <p:spPr>
          <a:xfrm>
            <a:off x="5209260" y="2371246"/>
            <a:ext cx="941019" cy="7477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7E3C4D-C2E8-1C46-A1AB-CA94B2F4BA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27" b="9803"/>
          <a:stretch/>
        </p:blipFill>
        <p:spPr>
          <a:xfrm>
            <a:off x="5405590" y="2949530"/>
            <a:ext cx="3738410" cy="73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220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4740D-260F-B647-B94B-4125EC7E3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 –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1CDAC-B739-FE4F-809D-4F29DD93B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406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4740D-260F-B647-B94B-4125EC7E3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 – 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1CDAC-B739-FE4F-809D-4F29DD93B8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Complexity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−2)!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Time: 1000 proteins -&gt; 1 s</a:t>
                </a:r>
              </a:p>
              <a:p>
                <a:pPr marL="0" indent="0">
                  <a:buNone/>
                </a:pPr>
                <a:r>
                  <a:rPr lang="en-US" dirty="0"/>
                  <a:t>		 10.000 proteins -&gt; 100 s</a:t>
                </a:r>
              </a:p>
              <a:p>
                <a:pPr marL="0" indent="0">
                  <a:buNone/>
                </a:pPr>
                <a:r>
                  <a:rPr lang="en-US" dirty="0"/>
                  <a:t>           100.000 proteins -&gt; 10.000s  (~ 3 hours)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1CDAC-B739-FE4F-809D-4F29DD93B8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401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6413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4740D-260F-B647-B94B-4125EC7E3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 –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1CDAC-B739-FE4F-809D-4F29DD93B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Shortcomings of naïve Jaccard</a:t>
            </a:r>
          </a:p>
        </p:txBody>
      </p:sp>
    </p:spTree>
    <p:extLst>
      <p:ext uri="{BB962C8B-B14F-4D97-AF65-F5344CB8AC3E}">
        <p14:creationId xmlns:p14="http://schemas.microsoft.com/office/powerpoint/2010/main" val="3461332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4740D-260F-B647-B94B-4125EC7E3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 –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1CDAC-B739-FE4F-809D-4F29DD93B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Shortcomings of naïve Jaccard</a:t>
            </a:r>
          </a:p>
          <a:p>
            <a:pPr lvl="1"/>
            <a:r>
              <a:rPr lang="en-US" dirty="0"/>
              <a:t>All amino acid transitions have equal probability: unrealistic</a:t>
            </a:r>
          </a:p>
          <a:p>
            <a:pPr lvl="2"/>
            <a:r>
              <a:rPr lang="en-US" dirty="0"/>
              <a:t>Use explicit substitution matrices (BLOSUM, PAM)</a:t>
            </a:r>
          </a:p>
        </p:txBody>
      </p:sp>
    </p:spTree>
    <p:extLst>
      <p:ext uri="{BB962C8B-B14F-4D97-AF65-F5344CB8AC3E}">
        <p14:creationId xmlns:p14="http://schemas.microsoft.com/office/powerpoint/2010/main" val="3359697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995257-D785-FE41-8A07-BB30D9D88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941388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82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4740D-260F-B647-B94B-4125EC7E3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 –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1CDAC-B739-FE4F-809D-4F29DD93B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Shortcomings of naïve Jaccard</a:t>
            </a:r>
          </a:p>
          <a:p>
            <a:pPr lvl="1"/>
            <a:r>
              <a:rPr lang="en-US" dirty="0"/>
              <a:t>All amino acid transitions have equal probability: unrealistic</a:t>
            </a:r>
          </a:p>
          <a:p>
            <a:pPr lvl="2"/>
            <a:r>
              <a:rPr lang="en-US" dirty="0"/>
              <a:t>Use explicit substitution matrices (BLOSUM, PAM)</a:t>
            </a:r>
          </a:p>
          <a:p>
            <a:pPr lvl="1"/>
            <a:r>
              <a:rPr lang="en-US" dirty="0"/>
              <a:t>Dependencies between neighboring sites (e.g. indels) are not considered</a:t>
            </a:r>
          </a:p>
          <a:p>
            <a:pPr lvl="2"/>
            <a:r>
              <a:rPr lang="en-US" dirty="0"/>
              <a:t>Smaller gap penalties, explicit modeling</a:t>
            </a:r>
          </a:p>
        </p:txBody>
      </p:sp>
    </p:spTree>
    <p:extLst>
      <p:ext uri="{BB962C8B-B14F-4D97-AF65-F5344CB8AC3E}">
        <p14:creationId xmlns:p14="http://schemas.microsoft.com/office/powerpoint/2010/main" val="1162386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48CEBF-FC7C-C945-956A-3A96570A9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603500"/>
            <a:ext cx="80391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80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4492</TotalTime>
  <Words>525</Words>
  <Application>Microsoft Macintosh PowerPoint</Application>
  <PresentationFormat>On-screen Show (4:3)</PresentationFormat>
  <Paragraphs>119</Paragraphs>
  <Slides>27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Cambria Math</vt:lpstr>
      <vt:lpstr>Courier</vt:lpstr>
      <vt:lpstr>Courier New</vt:lpstr>
      <vt:lpstr>Wingdings</vt:lpstr>
      <vt:lpstr>Office Theme</vt:lpstr>
      <vt:lpstr>Worksheet</vt:lpstr>
      <vt:lpstr>Bio334   Phylogenetic reconstruction Part I: Distance-based methods</vt:lpstr>
      <vt:lpstr>Setup for today</vt:lpstr>
      <vt:lpstr>Exercise 1 – Questions</vt:lpstr>
      <vt:lpstr>Exercise 1 – Questions</vt:lpstr>
      <vt:lpstr>Exercise 1 – Questions</vt:lpstr>
      <vt:lpstr>Exercise 1 – Questions</vt:lpstr>
      <vt:lpstr>PowerPoint Presentation</vt:lpstr>
      <vt:lpstr>Exercise 1 – Questions</vt:lpstr>
      <vt:lpstr>PowerPoint Presentation</vt:lpstr>
      <vt:lpstr>Exercise 1 – Questions</vt:lpstr>
      <vt:lpstr>Exercise 1 – Questions</vt:lpstr>
      <vt:lpstr>Exercise 1 –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UZH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time population history</dc:title>
  <dc:creator>Davide Heller</dc:creator>
  <cp:lastModifiedBy>Nicolas Casper Näpflin (nnaepf)</cp:lastModifiedBy>
  <cp:revision>144</cp:revision>
  <cp:lastPrinted>2020-05-07T17:48:50Z</cp:lastPrinted>
  <dcterms:created xsi:type="dcterms:W3CDTF">2015-05-12T11:31:47Z</dcterms:created>
  <dcterms:modified xsi:type="dcterms:W3CDTF">2025-05-07T10:40:51Z</dcterms:modified>
</cp:coreProperties>
</file>